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89" r:id="rId2"/>
    <p:sldId id="262" r:id="rId3"/>
    <p:sldId id="302" r:id="rId4"/>
    <p:sldId id="314" r:id="rId5"/>
    <p:sldId id="312" r:id="rId6"/>
    <p:sldId id="31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1"/>
    <p:restoredTop sz="84582" autoAdjust="0"/>
  </p:normalViewPr>
  <p:slideViewPr>
    <p:cSldViewPr snapToGrid="0" snapToObjects="1">
      <p:cViewPr varScale="1">
        <p:scale>
          <a:sx n="88" d="100"/>
          <a:sy n="88" d="100"/>
        </p:scale>
        <p:origin x="5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72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2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2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Multi-level and multi-area IS-IS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4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IS-IS Scalability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Multi-Level IS-IS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690688"/>
            <a:ext cx="8598574" cy="3049865"/>
          </a:xfrm>
        </p:spPr>
        <p:txBody>
          <a:bodyPr>
            <a:normAutofit/>
          </a:bodyPr>
          <a:lstStyle/>
          <a:p>
            <a:r>
              <a:rPr lang="en-US" dirty="0"/>
              <a:t>L1 routers will not form an adjacency with an L2 router</a:t>
            </a:r>
          </a:p>
          <a:p>
            <a:pPr lvl="1"/>
            <a:r>
              <a:rPr lang="en-US" dirty="0"/>
              <a:t>Similarly, L2 routers will not form an adjacency with an L1 router</a:t>
            </a:r>
          </a:p>
          <a:p>
            <a:r>
              <a:rPr lang="en-US" dirty="0"/>
              <a:t>For L1 adjacencies to form, the configured area ID must be identical</a:t>
            </a:r>
          </a:p>
          <a:p>
            <a:r>
              <a:rPr lang="en-US" dirty="0"/>
              <a:t>For L2 adjacencies, the area ID may be the same or different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CB356-BD58-62B9-5D18-95B5158E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86" y="421564"/>
            <a:ext cx="3361293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Why Use Multi-Level?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690688"/>
            <a:ext cx="8598574" cy="3049865"/>
          </a:xfrm>
        </p:spPr>
        <p:txBody>
          <a:bodyPr>
            <a:normAutofit/>
          </a:bodyPr>
          <a:lstStyle/>
          <a:p>
            <a:r>
              <a:rPr lang="en-US" dirty="0"/>
              <a:t>Much like OSPF, multi-level IS-IS is primarily used to limit the size of LSDBs</a:t>
            </a:r>
          </a:p>
          <a:p>
            <a:pPr lvl="1"/>
            <a:r>
              <a:rPr lang="en-US" dirty="0"/>
              <a:t>No LSPs flood from L2 to L1 by default and may be allowed selectively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limit the impact of flapping links or malfunctioning devices</a:t>
            </a:r>
          </a:p>
          <a:p>
            <a:pPr lvl="1"/>
            <a:r>
              <a:rPr lang="en-US" dirty="0"/>
              <a:t>Since the LSPs will not flood from L2 to L1, L1 areas are shielded from rapid changes to the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CB356-BD58-62B9-5D18-95B5158E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86" y="421564"/>
            <a:ext cx="3361293" cy="62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4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Level 2 Attached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8553217" cy="3390950"/>
          </a:xfrm>
        </p:spPr>
        <p:txBody>
          <a:bodyPr>
            <a:normAutofit/>
          </a:bodyPr>
          <a:lstStyle/>
          <a:p>
            <a:r>
              <a:rPr lang="en-US" dirty="0"/>
              <a:t>Different LSPs for L1 and L2, an L1/L2 router will send both types depending on adjacency</a:t>
            </a:r>
          </a:p>
          <a:p>
            <a:r>
              <a:rPr lang="en-US" dirty="0"/>
              <a:t>An L1/L2 router will set the attached bit in L1 LSPs it originates</a:t>
            </a:r>
          </a:p>
          <a:p>
            <a:pPr lvl="2"/>
            <a:r>
              <a:rPr lang="en-US" dirty="0"/>
              <a:t>There are 4 bits in the LSP frame format dedicated as ATT</a:t>
            </a:r>
          </a:p>
          <a:p>
            <a:pPr lvl="2"/>
            <a:r>
              <a:rPr lang="en-US" dirty="0"/>
              <a:t>Depending which one is set determines the metric type to be used</a:t>
            </a:r>
          </a:p>
          <a:p>
            <a:pPr lvl="3"/>
            <a:r>
              <a:rPr lang="en-US" dirty="0"/>
              <a:t>Bit 4: default metric</a:t>
            </a:r>
          </a:p>
          <a:p>
            <a:pPr lvl="3"/>
            <a:r>
              <a:rPr lang="en-US" dirty="0"/>
              <a:t>Bit 5: delay metric</a:t>
            </a:r>
          </a:p>
          <a:p>
            <a:pPr lvl="3"/>
            <a:r>
              <a:rPr lang="en-US" dirty="0"/>
              <a:t>Bit 6: expanse metric</a:t>
            </a:r>
          </a:p>
          <a:p>
            <a:pPr lvl="3"/>
            <a:r>
              <a:rPr lang="en-US" dirty="0"/>
              <a:t>Bit 7: error metric</a:t>
            </a:r>
          </a:p>
          <a:p>
            <a:r>
              <a:rPr lang="en-US" dirty="0"/>
              <a:t>L1 routers that receive an LSP with the attached bit set will generate a default route towards the originating router.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93B00-E845-EDBB-8B7A-6B72BB5B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06" y="0"/>
            <a:ext cx="3302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L2 Route Leaking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8428031" cy="2073778"/>
          </a:xfrm>
        </p:spPr>
        <p:txBody>
          <a:bodyPr>
            <a:normAutofit/>
          </a:bodyPr>
          <a:lstStyle/>
          <a:p>
            <a:r>
              <a:rPr lang="en-US" b="0" dirty="0"/>
              <a:t>By default, routers will not flood L2 LSPs into L1 areas</a:t>
            </a:r>
            <a:endParaRPr lang="en-US" dirty="0"/>
          </a:p>
          <a:p>
            <a:pPr lvl="1"/>
            <a:r>
              <a:rPr lang="en-US" dirty="0"/>
              <a:t>This can cause sub-optimal routing as the L1 router will always pick the metrically closest L2 router to reach a destination outside its area</a:t>
            </a:r>
          </a:p>
          <a:p>
            <a:r>
              <a:rPr lang="en-US" dirty="0"/>
              <a:t>L1 LSPs are always flooded into L2 areas</a:t>
            </a:r>
          </a:p>
          <a:p>
            <a:pPr lvl="1"/>
            <a:r>
              <a:rPr lang="en-US" dirty="0"/>
              <a:t>The backbone area must maintain full connectivity to all destinations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4E1D-07B1-C30F-B32D-D981701A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162" y="364671"/>
            <a:ext cx="3382952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89785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15194</TotalTime>
  <Words>297</Words>
  <Application>Microsoft Office PowerPoint</Application>
  <PresentationFormat>Widescreen</PresentationFormat>
  <Paragraphs>37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IS-IS Scalability</vt:lpstr>
      <vt:lpstr>Multi-Level IS-IS</vt:lpstr>
      <vt:lpstr>Why Use Multi-Level?</vt:lpstr>
      <vt:lpstr>Level 2 Attached</vt:lpstr>
      <vt:lpstr>L2 Route Leaking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118</cp:revision>
  <dcterms:created xsi:type="dcterms:W3CDTF">2019-02-27T16:42:59Z</dcterms:created>
  <dcterms:modified xsi:type="dcterms:W3CDTF">2023-03-07T01:41:16Z</dcterms:modified>
</cp:coreProperties>
</file>